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35"/>
  </p:notesMasterIdLst>
  <p:handoutMasterIdLst>
    <p:handoutMasterId r:id="rId36"/>
  </p:handoutMasterIdLst>
  <p:sldIdLst>
    <p:sldId id="1142" r:id="rId2"/>
    <p:sldId id="1143" r:id="rId3"/>
    <p:sldId id="1144" r:id="rId4"/>
    <p:sldId id="1145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56" r:id="rId16"/>
    <p:sldId id="1157" r:id="rId17"/>
    <p:sldId id="1158" r:id="rId18"/>
    <p:sldId id="1159" r:id="rId19"/>
    <p:sldId id="1160" r:id="rId20"/>
    <p:sldId id="1161" r:id="rId21"/>
    <p:sldId id="1162" r:id="rId22"/>
    <p:sldId id="1163" r:id="rId23"/>
    <p:sldId id="1164" r:id="rId24"/>
    <p:sldId id="1165" r:id="rId25"/>
    <p:sldId id="1166" r:id="rId26"/>
    <p:sldId id="1167" r:id="rId27"/>
    <p:sldId id="1168" r:id="rId28"/>
    <p:sldId id="1169" r:id="rId29"/>
    <p:sldId id="1170" r:id="rId30"/>
    <p:sldId id="1171" r:id="rId31"/>
    <p:sldId id="1172" r:id="rId32"/>
    <p:sldId id="1173" r:id="rId33"/>
    <p:sldId id="1174" r:id="rId34"/>
  </p:sldIdLst>
  <p:sldSz cx="9144000" cy="6858000" type="letter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ADC"/>
    <a:srgbClr val="0000FF"/>
    <a:srgbClr val="0000CC"/>
    <a:srgbClr val="990099"/>
    <a:srgbClr val="000066"/>
    <a:srgbClr val="CC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81319" autoAdjust="0"/>
  </p:normalViewPr>
  <p:slideViewPr>
    <p:cSldViewPr>
      <p:cViewPr>
        <p:scale>
          <a:sx n="134" d="100"/>
          <a:sy n="134" d="100"/>
        </p:scale>
        <p:origin x="1184" y="1240"/>
      </p:cViewPr>
      <p:guideLst>
        <p:guide orient="horz" pos="2400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-2120" y="-10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83" Type="http://schemas.microsoft.com/office/2015/10/relationships/revisionInfo" Target="revisionInfo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867FD79D-166C-4874-8C98-A3C4A5528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1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1788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708025"/>
            <a:ext cx="4833937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572000"/>
            <a:ext cx="5337175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1788" y="9142413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 smtClean="0">
                <a:latin typeface="Times" pitchFamily="18" charset="0"/>
              </a:defRPr>
            </a:lvl1pPr>
          </a:lstStyle>
          <a:p>
            <a:pPr>
              <a:defRPr/>
            </a:pPr>
            <a:fld id="{E2AE71C5-6C7D-41AA-B8EB-41F652488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3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96F55F6-D0E2-4062-B19D-33C0339B3093}" type="slidenum">
              <a:rPr lang="en-US" altLang="en-US" sz="1200" smtClean="0">
                <a:latin typeface="Arial" charset="0"/>
              </a:rPr>
              <a:pPr/>
              <a:t>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7980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3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 smtClean="0"/>
              <a:t>That</a:t>
            </a:r>
            <a:r>
              <a:rPr lang="en-US" baseline="0" dirty="0" smtClean="0"/>
              <a:t> only really works out for minimax.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52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709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I move, you move.</a:t>
            </a:r>
            <a:r>
              <a:rPr lang="en-US" baseline="0" dirty="0" smtClean="0">
                <a:latin typeface="Arial" charset="0"/>
              </a:rPr>
              <a:t>  Each tie, we roll some dice.  This is an </a:t>
            </a:r>
            <a:r>
              <a:rPr lang="en-US" b="1" baseline="0" dirty="0" err="1" smtClean="0">
                <a:latin typeface="Arial" charset="0"/>
              </a:rPr>
              <a:t>expectimenimax</a:t>
            </a:r>
            <a:r>
              <a:rPr lang="en-US" baseline="0" dirty="0" smtClean="0">
                <a:latin typeface="Arial" charset="0"/>
              </a:rPr>
              <a:t> tree. 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If it’s terminal or we reached our depth limit, return utility.</a:t>
            </a:r>
          </a:p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1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in minimax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has referenced the notion of </a:t>
            </a:r>
            <a:r>
              <a:rPr lang="en-US" baseline="0" dirty="0" err="1" smtClean="0"/>
              <a:t>Utilties</a:t>
            </a:r>
            <a:r>
              <a:rPr lang="en-US" baseline="0" dirty="0" smtClean="0"/>
              <a:t>.  The idea that there are values that you can go around either maximizing or minimizing or taking the average of.  </a:t>
            </a:r>
          </a:p>
          <a:p>
            <a:r>
              <a:rPr lang="en-US" baseline="0" dirty="0" smtClean="0"/>
              <a:t>What are these numbers?  Where do they come from?  How do we even know that they exist?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have utilities,</a:t>
            </a:r>
            <a:r>
              <a:rPr lang="en-US" baseline="0" dirty="0" smtClean="0"/>
              <a:t> why should we ever average them?</a:t>
            </a:r>
          </a:p>
          <a:p>
            <a:r>
              <a:rPr lang="en-US" baseline="0" dirty="0" smtClean="0"/>
              <a:t>The answer is vampire bunnies.  Worst case reasoning only works if your model is able to assign very low probabilities to very bad events.  You need probabilistic reasoning and averages.  </a:t>
            </a:r>
          </a:p>
          <a:p>
            <a:r>
              <a:rPr lang="en-US" baseline="0" dirty="0" smtClean="0"/>
              <a:t>This is going to lead us down the path of probabilistic reasoning. </a:t>
            </a:r>
          </a:p>
          <a:p>
            <a:endParaRPr lang="en-US" dirty="0" smtClean="0"/>
          </a:p>
          <a:p>
            <a:r>
              <a:rPr lang="en-US" dirty="0" smtClean="0"/>
              <a:t>Are humans</a:t>
            </a:r>
            <a:r>
              <a:rPr lang="en-US" baseline="0" dirty="0" smtClean="0"/>
              <a:t> so complex that they can’t be boiled down to these probabilities?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3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Minimax is really about the</a:t>
            </a:r>
            <a:r>
              <a:rPr lang="en-US" baseline="0" dirty="0" smtClean="0"/>
              <a:t> ordering of the states.  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expectiax</a:t>
            </a:r>
            <a:r>
              <a:rPr lang="en-US" baseline="0" dirty="0" smtClean="0"/>
              <a:t>, the right tree would give me average of 20 and 25, so I would take the right branch.  What about in the right tree?  That would give me 800 and 650, so I would take the left branch.</a:t>
            </a:r>
          </a:p>
          <a:p>
            <a:r>
              <a:rPr lang="en-US" baseline="0" dirty="0" smtClean="0"/>
              <a:t>The magnitudes are very important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The robot has to</a:t>
            </a:r>
            <a:r>
              <a:rPr lang="en-US" baseline="0" dirty="0" smtClean="0">
                <a:latin typeface="Arial" charset="0"/>
              </a:rPr>
              <a:t> choose not only between utilities, but also uncertain outcomes.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8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prize</a:t>
            </a:r>
            <a:r>
              <a:rPr lang="en-US" baseline="0" dirty="0" smtClean="0"/>
              <a:t> is a given outcome. </a:t>
            </a:r>
          </a:p>
          <a:p>
            <a:r>
              <a:rPr lang="en-US" baseline="0" dirty="0" smtClean="0"/>
              <a:t>Lotteries are mixtures with probabilities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2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there good preferences and bad preferences?  What do we</a:t>
            </a:r>
            <a:r>
              <a:rPr lang="en-US" baseline="0" dirty="0" smtClean="0"/>
              <a:t> need in order to decide is an agent is rational?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minimax or </a:t>
            </a:r>
            <a:r>
              <a:rPr lang="en-US" baseline="0" dirty="0" err="1" smtClean="0"/>
              <a:t>expectimax</a:t>
            </a:r>
            <a:endParaRPr lang="en-US" baseline="0" dirty="0" smtClean="0"/>
          </a:p>
          <a:p>
            <a:r>
              <a:rPr lang="en-US" baseline="0" dirty="0" smtClean="0"/>
              <a:t>Down arrows = min nodes</a:t>
            </a:r>
          </a:p>
          <a:p>
            <a:r>
              <a:rPr lang="en-US" baseline="0" dirty="0" smtClean="0"/>
              <a:t>Circles = chance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2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Apple, banana, carrot</a:t>
            </a:r>
          </a:p>
          <a:p>
            <a:r>
              <a:rPr lang="en-US" dirty="0" smtClean="0">
                <a:latin typeface="Arial" charset="0"/>
              </a:rPr>
              <a:t>Some things don’t make sense.</a:t>
            </a:r>
            <a:r>
              <a:rPr lang="en-US" baseline="0" dirty="0" smtClean="0">
                <a:latin typeface="Arial" charset="0"/>
              </a:rPr>
              <a:t> 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... This is a defect in behavior.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41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Orderability</a:t>
            </a:r>
            <a:r>
              <a:rPr lang="en-US" dirty="0" smtClean="0"/>
              <a:t>.</a:t>
            </a:r>
            <a:r>
              <a:rPr lang="en-US" baseline="0" dirty="0" smtClean="0"/>
              <a:t>  You have to like A better or B better or be indifferent.</a:t>
            </a:r>
          </a:p>
          <a:p>
            <a:r>
              <a:rPr lang="en-US" baseline="0" dirty="0" smtClean="0"/>
              <a:t>Transitivity, we just saw.</a:t>
            </a:r>
          </a:p>
          <a:p>
            <a:r>
              <a:rPr lang="en-US" baseline="0" dirty="0" smtClean="0"/>
              <a:t>Continuity.  More subtle.  If you like A better than C and B is somewhere in the middle.  Then there has to be some lottery between A and C, where you’re indifferent with B.</a:t>
            </a:r>
          </a:p>
          <a:p>
            <a:r>
              <a:rPr lang="en-US" baseline="0" dirty="0" smtClean="0"/>
              <a:t>Substitutability.  If they’re exchangeable on their own then they are exchangeable in a lottery.</a:t>
            </a:r>
          </a:p>
          <a:p>
            <a:r>
              <a:rPr lang="en-US" baseline="0" dirty="0" smtClean="0"/>
              <a:t>Monotonicity.  Also reasonable.  If A is better than B, and you have a lottery between A and B, then you would prefer more A in the mix.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accept these actions, then rational preferences that obey these, then all of your behavior is describable by maximizing utilities.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0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theorem.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There exists</a:t>
            </a:r>
            <a:r>
              <a:rPr lang="en-US" baseline="0" dirty="0" smtClean="0"/>
              <a:t> a real valued function U with the following properties. </a:t>
            </a:r>
          </a:p>
          <a:p>
            <a:r>
              <a:rPr lang="en-US" baseline="0" dirty="0" smtClean="0"/>
              <a:t>U captures your ordinal preferences. </a:t>
            </a:r>
          </a:p>
          <a:p>
            <a:r>
              <a:rPr lang="en-US" baseline="0" dirty="0" smtClean="0"/>
              <a:t>Utility of a lottery is the expectation of the elements of the lottery.</a:t>
            </a:r>
          </a:p>
          <a:p>
            <a:r>
              <a:rPr lang="en-US" baseline="0" dirty="0" smtClean="0"/>
              <a:t>This means the utility captures your preference not only between prizes, but between lotteries!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amazing!  It means your utilities are preserved under expectation.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want your BEHAVIORS to be consistent to the MEU </a:t>
            </a:r>
            <a:r>
              <a:rPr lang="en-US" baseline="0" dirty="0" err="1" smtClean="0"/>
              <a:t>Princple</a:t>
            </a:r>
            <a:r>
              <a:rPr lang="en-US" baseline="0" dirty="0" smtClean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8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be represented with utilities! And MEU.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6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These are kind of morbid.  Reason about product recalls, where you’re talking about chance of death. </a:t>
            </a:r>
          </a:p>
          <a:p>
            <a:endParaRPr lang="en-US" dirty="0" smtClean="0"/>
          </a:p>
          <a:p>
            <a:r>
              <a:rPr lang="en-US" dirty="0" smtClean="0"/>
              <a:t>How do I actually get the real valued</a:t>
            </a:r>
            <a:r>
              <a:rPr lang="en-US" baseline="0" dirty="0" smtClean="0"/>
              <a:t> numbers that you assign to U?</a:t>
            </a:r>
            <a:endParaRPr lang="en-US" dirty="0" smtClean="0"/>
          </a:p>
          <a:p>
            <a:r>
              <a:rPr lang="en-US" dirty="0" smtClean="0"/>
              <a:t>I need to ask you questions</a:t>
            </a:r>
            <a:r>
              <a:rPr lang="en-US" baseline="0" dirty="0" smtClean="0"/>
              <a:t> about lotteries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5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Elicit preferences.</a:t>
            </a:r>
          </a:p>
          <a:p>
            <a:r>
              <a:rPr lang="en-US" dirty="0" smtClean="0"/>
              <a:t>Slide the value until</a:t>
            </a:r>
            <a:r>
              <a:rPr lang="en-US" baseline="0" dirty="0" smtClean="0"/>
              <a:t> the person becomes indifferent.  That’s the way that I can assign a number to U.</a:t>
            </a:r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much do you NOT want to pay $30?  No change is better than paying $30, instant death is worse.</a:t>
            </a:r>
          </a:p>
          <a:p>
            <a:r>
              <a:rPr lang="en-US" baseline="0" dirty="0" smtClean="0"/>
              <a:t>Once I find that magical probability that makes you indifferent, then I know U.</a:t>
            </a:r>
          </a:p>
          <a:p>
            <a:r>
              <a:rPr lang="en-US" baseline="0" dirty="0" smtClean="0"/>
              <a:t>If we made it worse, pay $3m be in debt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How about money?  Can we use money as a utility scale?  No!  It’s not a good utility</a:t>
            </a:r>
            <a:r>
              <a:rPr lang="en-US" baseline="0" dirty="0" smtClean="0">
                <a:latin typeface="Arial" charset="0"/>
              </a:rPr>
              <a:t> scale.  We can talk about the utility of money, but it itself isn’t a good utility scale.  Why not?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Imagine</a:t>
            </a:r>
            <a:r>
              <a:rPr lang="en-US" baseline="0" dirty="0" smtClean="0">
                <a:latin typeface="Arial" charset="0"/>
              </a:rPr>
              <a:t> a lottery where you get X dollars or Y dollars.</a:t>
            </a:r>
          </a:p>
          <a:p>
            <a:r>
              <a:rPr lang="en-US" baseline="0" dirty="0" smtClean="0">
                <a:latin typeface="Arial" charset="0"/>
              </a:rPr>
              <a:t>Obviously, how good this is depends on X, Y and p.</a:t>
            </a:r>
          </a:p>
          <a:p>
            <a:r>
              <a:rPr lang="en-US" baseline="0" dirty="0" smtClean="0">
                <a:latin typeface="Arial" charset="0"/>
              </a:rPr>
              <a:t>Typically a utility of a lottery over money is worth less than its equivalent monetary value.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You’d rather have a smaller amount that is guaranteed.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How many of you would like a million dollars?</a:t>
            </a:r>
          </a:p>
          <a:p>
            <a:r>
              <a:rPr lang="en-US" baseline="0" dirty="0" smtClean="0">
                <a:latin typeface="Arial" charset="0"/>
              </a:rPr>
              <a:t>How many of you would like a billion dollars?  How much more?  1000x more?  Maybe not?</a:t>
            </a:r>
          </a:p>
          <a:p>
            <a:r>
              <a:rPr lang="en-US" baseline="0" dirty="0" smtClean="0">
                <a:latin typeface="Arial" charset="0"/>
              </a:rPr>
              <a:t>Let’s say I gave you a billion.  Now how much do you want a million?  Not much.</a:t>
            </a:r>
          </a:p>
          <a:p>
            <a:r>
              <a:rPr lang="en-US" baseline="0" dirty="0" smtClean="0">
                <a:latin typeface="Arial" charset="0"/>
              </a:rPr>
              <a:t>Diminishing returns. I’m told after your first billion, your second billion has less utility.</a:t>
            </a:r>
          </a:p>
          <a:p>
            <a:r>
              <a:rPr lang="en-US" baseline="0" dirty="0" smtClean="0">
                <a:latin typeface="Arial" charset="0"/>
              </a:rPr>
              <a:t>Same thing in the negative.  Once you’re $1b in debt, whatever, you’re too big.</a:t>
            </a:r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9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Lottery</a:t>
            </a:r>
            <a:r>
              <a:rPr lang="en-US" baseline="0" dirty="0" smtClean="0"/>
              <a:t> example = $1000 computer, 50% chance that you’ll get it stolen, in which case you are left with $0.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Certainty equivalent.  That’s how much money you would be willing to trade this lottery for.  Trade uncertainty for certainty. </a:t>
            </a:r>
          </a:p>
          <a:p>
            <a:endParaRPr lang="en-US" dirty="0" smtClean="0"/>
          </a:p>
          <a:p>
            <a:r>
              <a:rPr lang="en-US" baseline="0" dirty="0" smtClean="0"/>
              <a:t>Certainty equivalent.   How much would you trade this lottery for?  How many would trade this for $10?  How about $900?  How about $400?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of these preferences there are things like insurance. </a:t>
            </a:r>
          </a:p>
          <a:p>
            <a:r>
              <a:rPr lang="en-US" baseline="0" dirty="0" smtClean="0"/>
              <a:t>Is insurance just a scam?  No, it’s win-win!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humans perfectly rational?  Here’s a classic experiment</a:t>
            </a:r>
          </a:p>
          <a:p>
            <a:r>
              <a:rPr lang="en-US" dirty="0" smtClean="0"/>
              <a:t>B is the clear winner.</a:t>
            </a:r>
          </a:p>
          <a:p>
            <a:r>
              <a:rPr lang="en-US" dirty="0" smtClean="0"/>
              <a:t>C is the winner.</a:t>
            </a:r>
          </a:p>
          <a:p>
            <a:endParaRPr lang="en-US" dirty="0" smtClean="0"/>
          </a:p>
          <a:p>
            <a:r>
              <a:rPr lang="en-US" dirty="0" smtClean="0"/>
              <a:t>Most people prefer C over D.  </a:t>
            </a:r>
          </a:p>
          <a:p>
            <a:r>
              <a:rPr lang="en-US" dirty="0" smtClean="0"/>
              <a:t>Multiply C and D by 4</a:t>
            </a:r>
            <a:r>
              <a:rPr lang="en-US" baseline="0" dirty="0" smtClean="0"/>
              <a:t> and get the </a:t>
            </a:r>
            <a:r>
              <a:rPr lang="en-US" baseline="0" smtClean="0"/>
              <a:t>opposite conclusion 0.2*4 = 0.8, 0.25*4 = 1, so 0.8 U($4k) &gt; 1.0 * U($3k)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So what the heck?  You’re making irrational preferences?  Are you irrational or did</a:t>
            </a:r>
            <a:r>
              <a:rPr lang="en-US" baseline="0" dirty="0" smtClean="0"/>
              <a:t> I do something wrong?</a:t>
            </a:r>
          </a:p>
          <a:p>
            <a:r>
              <a:rPr lang="en-US" baseline="0" dirty="0" smtClean="0"/>
              <a:t>There’s a lot going on.</a:t>
            </a:r>
          </a:p>
          <a:p>
            <a:r>
              <a:rPr lang="en-US" baseline="0" dirty="0" smtClean="0"/>
              <a:t>Prize B said 100% chance of 3k.  0 is actually important. </a:t>
            </a:r>
          </a:p>
          <a:p>
            <a:r>
              <a:rPr lang="en-US" baseline="0" dirty="0" smtClean="0"/>
              <a:t>What do you get if you choose A, and you win $0?  You get the  feeling of stupidity.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Max is</a:t>
            </a:r>
            <a:r>
              <a:rPr lang="en-US" baseline="0" dirty="0" smtClean="0">
                <a:latin typeface="Arial" charset="0"/>
              </a:rPr>
              <a:t> just like before.  </a:t>
            </a:r>
            <a:r>
              <a:rPr lang="en-US" baseline="0" dirty="0" err="1" smtClean="0">
                <a:latin typeface="Arial" charset="0"/>
              </a:rPr>
              <a:t>Exp</a:t>
            </a:r>
            <a:r>
              <a:rPr lang="en-US" baseline="0" dirty="0" smtClean="0">
                <a:latin typeface="Arial" charset="0"/>
              </a:rPr>
              <a:t> is the expectation of what will happen next.</a:t>
            </a:r>
          </a:p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imagine that all children are equally likely.</a:t>
            </a:r>
          </a:p>
          <a:p>
            <a:r>
              <a:rPr lang="en-US" dirty="0" smtClean="0"/>
              <a:t>8 </a:t>
            </a:r>
            <a:r>
              <a:rPr lang="mr-IN" dirty="0" smtClean="0"/>
              <a:t>…</a:t>
            </a:r>
            <a:r>
              <a:rPr lang="en-US" dirty="0" smtClean="0"/>
              <a:t> 4 </a:t>
            </a:r>
            <a:r>
              <a:rPr lang="mr-IN" dirty="0" smtClean="0"/>
              <a:t>…</a:t>
            </a:r>
            <a:r>
              <a:rPr lang="en-US" dirty="0" smtClean="0"/>
              <a:t>.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2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Minimax we were done, since 2 would always be less than 3.</a:t>
            </a:r>
          </a:p>
          <a:p>
            <a:r>
              <a:rPr lang="en-US" baseline="0" dirty="0" smtClean="0"/>
              <a:t>Here the average of 3, 12 and 9 = 8.</a:t>
            </a:r>
          </a:p>
          <a:p>
            <a:r>
              <a:rPr lang="en-US" baseline="0" dirty="0" smtClean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Let’s image they are actually random ghosts.  2 layers</a:t>
            </a:r>
            <a:r>
              <a:rPr lang="en-US" baseline="0" dirty="0" smtClean="0">
                <a:latin typeface="Arial" charset="0"/>
              </a:rPr>
              <a:t> of random ghost actions.</a:t>
            </a:r>
          </a:p>
          <a:p>
            <a:r>
              <a:rPr lang="en-US" baseline="0" dirty="0" smtClean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 smtClean="0">
                <a:latin typeface="Arial" charset="0"/>
              </a:rPr>
              <a:t>So we need some way of evaluating the </a:t>
            </a:r>
            <a:endParaRPr lang="en-US" dirty="0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2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we will be computing</a:t>
            </a:r>
            <a:r>
              <a:rPr lang="en-US" baseline="0" dirty="0" smtClean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2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7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314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4314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-107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0B8958-7C3C-457C-A3AF-E53D2736D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221AE55B-163A-4B20-9F66-49DEC54C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1BA4152-D47B-4485-992A-271C81302F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6EC65843-813F-4735-8416-5B45C3112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A0DDEB7C-4B19-4F57-AA21-A82D82E3D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0DDE30E8-D2FF-4AFE-A1B4-EEE1CBA1D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161FD896-7AA1-4785-AB49-148B329E2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3B5146DC-F94E-457C-860F-3D6BA4822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B501C2B7-7C7D-406D-B55C-8D68ADCB6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DB362296-E853-4778-9582-B3C5DBEEC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8231066-1E92-4CED-88D9-2AD680B63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C2371655-4FE6-44BA-85F3-E0A014AD8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21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/>
              <a:t>       </a:t>
            </a:r>
            <a:fld id="{7A894C66-3C92-40B4-8CDB-73A1BF1E3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42119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Font typeface="Symbol" pitchFamily="18" charset="2"/>
        <a:buChar char="·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•"/>
        <a:defRPr sz="20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—"/>
        <a:defRPr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–"/>
        <a:defRPr sz="1600"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dt" sz="quarter" idx="10"/>
          </p:nvPr>
        </p:nvSpPr>
        <p:spPr>
          <a:xfrm>
            <a:off x="342900" y="5541169"/>
            <a:ext cx="1771650" cy="357188"/>
          </a:xfrm>
        </p:spPr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18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15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857250" indent="-17145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200150" indent="-17145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543050" indent="-17145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FDCBEF-3750-4195-9633-2C88223DFBEF}" type="slidenum">
              <a:rPr lang="en-US" altLang="en-US" sz="1050" b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050" b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1847588"/>
            <a:ext cx="3657600" cy="1710000"/>
          </a:xfrm>
        </p:spPr>
        <p:txBody>
          <a:bodyPr/>
          <a:lstStyle/>
          <a:p>
            <a:r>
              <a:rPr lang="en-US" altLang="en-US" dirty="0" err="1" smtClean="0"/>
              <a:t>Expectimax</a:t>
            </a:r>
            <a:endParaRPr lang="en-US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" y="3657601"/>
            <a:ext cx="7018528" cy="1143000"/>
          </a:xfrm>
        </p:spPr>
        <p:txBody>
          <a:bodyPr/>
          <a:lstStyle/>
          <a:p>
            <a:r>
              <a:rPr lang="en-US" dirty="0"/>
              <a:t>Read AIMA Chapter 16.1-16.3</a:t>
            </a:r>
            <a:r>
              <a:rPr lang="en-US" dirty="0" smtClean="0"/>
              <a:t>,</a:t>
            </a:r>
            <a:endParaRPr lang="en-US" dirty="0"/>
          </a:p>
        </p:txBody>
      </p:sp>
      <p:pic>
        <p:nvPicPr>
          <p:cNvPr id="6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921144"/>
            <a:ext cx="2789428" cy="36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2900" y="50313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Slides courtesy of Dan Klein and Pieter </a:t>
            </a:r>
            <a:r>
              <a:rPr lang="en-US" sz="1800" dirty="0" err="1">
                <a:latin typeface="Calibri"/>
                <a:cs typeface="Calibri"/>
              </a:rPr>
              <a:t>Abbeel</a:t>
            </a:r>
            <a:r>
              <a:rPr lang="en-US" sz="1800" dirty="0">
                <a:latin typeface="Calibri"/>
                <a:cs typeface="Calibri"/>
              </a:rPr>
              <a:t/>
            </a:r>
            <a:br>
              <a:rPr lang="en-US" sz="1800" dirty="0">
                <a:latin typeface="Calibri"/>
                <a:cs typeface="Calibri"/>
              </a:rPr>
            </a:br>
            <a:r>
              <a:rPr lang="en-US" sz="1800" dirty="0">
                <a:latin typeface="Calibri"/>
                <a:cs typeface="Calibri"/>
              </a:rPr>
              <a:t>University </a:t>
            </a:r>
            <a:r>
              <a:rPr lang="en-US" sz="1800" dirty="0">
                <a:latin typeface="Calibri"/>
                <a:cs typeface="Calibri"/>
              </a:rPr>
              <a:t>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983566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924109"/>
            <a:ext cx="6745375" cy="505656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3143250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1250" y="1874398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738" y="4476903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/>
              <a:t>A </a:t>
            </a:r>
            <a:r>
              <a:rPr lang="en-US" sz="1500" dirty="0">
                <a:solidFill>
                  <a:srgbClr val="CC0000"/>
                </a:solidFill>
              </a:rPr>
              <a:t>random variable</a:t>
            </a:r>
            <a:r>
              <a:rPr lang="en-US" sz="15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1500" dirty="0"/>
              <a:t>A </a:t>
            </a:r>
            <a:r>
              <a:rPr lang="en-US" sz="1500" dirty="0">
                <a:solidFill>
                  <a:srgbClr val="CC0000"/>
                </a:solidFill>
              </a:rPr>
              <a:t>probability distribution</a:t>
            </a:r>
            <a:r>
              <a:rPr lang="en-US" sz="15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250" y="228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5250" y="3600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0.50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5250" y="4990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17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639" y="4476903"/>
            <a:ext cx="1165622" cy="1295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1" y="4457701"/>
            <a:ext cx="1232297" cy="11623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85951"/>
            <a:ext cx="66865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95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2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22" y="4467111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33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0.25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78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0.50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23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0.25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868" y="402962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Probability: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3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20 min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78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30 min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23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60 min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68" y="35152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Time: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743700" y="3621940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8100" y="3743875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35 min</a:t>
            </a:r>
            <a:endParaRPr lang="en-US" sz="21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74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19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864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14700" y="3679090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  <a:endParaRPr lang="en-US" sz="27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72050" y="3679090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  <a:endParaRPr lang="en-US" sz="2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955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1"/>
            <a:ext cx="5429250" cy="339447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6286501" y="2114550"/>
            <a:ext cx="1732360" cy="2800350"/>
            <a:chOff x="3408" y="1248"/>
            <a:chExt cx="1455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6057900" y="5143500"/>
            <a:ext cx="29146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another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agent’s action does not mean that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the agent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is flipping any coins!</a:t>
            </a:r>
          </a:p>
        </p:txBody>
      </p:sp>
    </p:spTree>
    <p:extLst>
      <p:ext uri="{BB962C8B-B14F-4D97-AF65-F5344CB8AC3E}">
        <p14:creationId xmlns:p14="http://schemas.microsoft.com/office/powerpoint/2010/main" val="63338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0"/>
            <a:ext cx="61722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Averages over repeated </a:t>
            </a:r>
            <a:r>
              <a:rPr lang="en-US" sz="1500" i="1" dirty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New evidence changes the </a:t>
            </a:r>
            <a:r>
              <a:rPr lang="en-US" sz="1500" i="1" dirty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Makes one think of </a:t>
            </a:r>
            <a:r>
              <a:rPr lang="en-US" sz="1500" i="1" dirty="0"/>
              <a:t>inherently random</a:t>
            </a:r>
            <a:r>
              <a:rPr lang="en-US" sz="1500" dirty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</a:t>
            </a:r>
            <a:r>
              <a:rPr lang="en-US" sz="1500" dirty="0"/>
              <a:t>agent’s belief </a:t>
            </a:r>
            <a:r>
              <a:rPr lang="en-US" sz="1500" dirty="0"/>
              <a:t>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Often </a:t>
            </a:r>
            <a:r>
              <a:rPr lang="en-US" sz="1500" i="1" dirty="0"/>
              <a:t>learn </a:t>
            </a:r>
            <a:r>
              <a:rPr lang="en-US" sz="1500" dirty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New evidence </a:t>
            </a:r>
            <a:r>
              <a:rPr lang="en-US" sz="1500" i="1" dirty="0"/>
              <a:t>updates beliefs </a:t>
            </a:r>
            <a:r>
              <a:rPr lang="en-US" sz="1500" dirty="0"/>
              <a:t>(more later)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3088153"/>
            <a:ext cx="2811556" cy="29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Let’s say you know that your opponent is actually running a depth 2 </a:t>
            </a:r>
            <a:r>
              <a:rPr lang="en-US" sz="1800" dirty="0" err="1"/>
              <a:t>minimax</a:t>
            </a:r>
            <a:r>
              <a:rPr lang="en-US" sz="1800" dirty="0"/>
              <a:t>, using the result 80% of the time, and moving randomly otherwise</a:t>
            </a:r>
          </a:p>
          <a:p>
            <a:r>
              <a:rPr lang="en-US" sz="1800" dirty="0"/>
              <a:t>Question: What tree search should you use?  </a:t>
            </a:r>
          </a:p>
          <a:p>
            <a:endParaRPr lang="en-US" sz="1800" dirty="0"/>
          </a:p>
        </p:txBody>
      </p:sp>
      <p:sp>
        <p:nvSpPr>
          <p:cNvPr id="29" name="Cloud Callout 28"/>
          <p:cNvSpPr/>
          <p:nvPr/>
        </p:nvSpPr>
        <p:spPr>
          <a:xfrm>
            <a:off x="400050" y="3371850"/>
            <a:ext cx="17145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5" name="Group 84"/>
          <p:cNvGrpSpPr/>
          <p:nvPr/>
        </p:nvGrpSpPr>
        <p:grpSpPr>
          <a:xfrm>
            <a:off x="685800" y="3771900"/>
            <a:ext cx="1143000" cy="70758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2464044" y="3943350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0.1          0.9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4457700" y="3143250"/>
            <a:ext cx="4438650" cy="24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Answer: </a:t>
            </a:r>
            <a:r>
              <a:rPr lang="en-US" sz="1800" kern="0" dirty="0" err="1">
                <a:solidFill>
                  <a:schemeClr val="accent2"/>
                </a:solidFill>
                <a:latin typeface="Calibri" pitchFamily="34" charset="0"/>
                <a:cs typeface="+mn-cs"/>
              </a:rPr>
              <a:t>Expectimax</a:t>
            </a:r>
            <a:r>
              <a:rPr lang="en-US" sz="1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!</a:t>
            </a:r>
            <a:endParaRPr lang="en-US" sz="1800" kern="0" dirty="0">
              <a:solidFill>
                <a:schemeClr val="accent2"/>
              </a:solidFill>
              <a:latin typeface="Calibri" pitchFamily="34" charset="0"/>
            </a:endParaRP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  <a:cs typeface="+mn-cs"/>
              </a:rPr>
              <a:t>This kind of thing gets very slow very quickly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… except for </a:t>
            </a:r>
            <a:r>
              <a:rPr lang="en-US" sz="1500" kern="0" dirty="0" err="1">
                <a:latin typeface="Calibri" pitchFamily="34" charset="0"/>
              </a:rPr>
              <a:t>minimax</a:t>
            </a:r>
            <a:r>
              <a:rPr lang="en-US" sz="1500" kern="0" dirty="0">
                <a:latin typeface="Calibri" pitchFamily="34" charset="0"/>
              </a:rPr>
              <a:t>, which has the nice property that it all collapses into one game tree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2819400" y="3124200"/>
            <a:ext cx="1600200" cy="17145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67712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63328"/>
            <a:ext cx="4914900" cy="3394472"/>
          </a:xfrm>
        </p:spPr>
        <p:txBody>
          <a:bodyPr/>
          <a:lstStyle/>
          <a:p>
            <a:r>
              <a:rPr lang="en-US" sz="1650" dirty="0"/>
              <a:t>Dice rolls increase </a:t>
            </a:r>
            <a:r>
              <a:rPr lang="en-US" sz="1650" i="1" dirty="0"/>
              <a:t>b</a:t>
            </a:r>
            <a:r>
              <a:rPr lang="en-US" sz="1650" dirty="0"/>
              <a:t>: 21 possible rolls with 2 dice</a:t>
            </a:r>
          </a:p>
          <a:p>
            <a:pPr lvl="1"/>
            <a:r>
              <a:rPr lang="en-US" sz="1500" dirty="0"/>
              <a:t>Backgammon </a:t>
            </a:r>
            <a:r>
              <a:rPr lang="en-US" sz="1500" dirty="0">
                <a:sym typeface="Symbol" pitchFamily="18" charset="2"/>
              </a:rPr>
              <a:t></a:t>
            </a:r>
            <a:r>
              <a:rPr lang="en-US" sz="1500" dirty="0"/>
              <a:t> 20 legal moves</a:t>
            </a:r>
          </a:p>
          <a:p>
            <a:pPr lvl="1"/>
            <a:r>
              <a:rPr lang="en-US" sz="1500" dirty="0"/>
              <a:t>Depth 2 = 20 x (21 x 20)</a:t>
            </a:r>
            <a:r>
              <a:rPr lang="en-US" sz="1500" baseline="30000" dirty="0"/>
              <a:t>3</a:t>
            </a:r>
            <a:r>
              <a:rPr lang="en-US" sz="1500" dirty="0"/>
              <a:t> = 1.2 x 10</a:t>
            </a:r>
            <a:r>
              <a:rPr lang="en-US" sz="1500" baseline="30000" dirty="0"/>
              <a:t>9</a:t>
            </a:r>
          </a:p>
          <a:p>
            <a:pPr lvl="4"/>
            <a:endParaRPr lang="en-US" sz="900" dirty="0"/>
          </a:p>
          <a:p>
            <a:r>
              <a:rPr lang="en-US" sz="1650" dirty="0"/>
              <a:t>As depth increases, probability of reaching a given search node shrinks</a:t>
            </a:r>
          </a:p>
          <a:p>
            <a:pPr lvl="1"/>
            <a:r>
              <a:rPr lang="en-US" sz="1500" dirty="0"/>
              <a:t>So usefulness of search is diminished</a:t>
            </a:r>
          </a:p>
          <a:p>
            <a:pPr lvl="1"/>
            <a:r>
              <a:rPr lang="en-US" sz="1500" dirty="0"/>
              <a:t>So limiting depth is less damaging</a:t>
            </a:r>
          </a:p>
          <a:p>
            <a:pPr lvl="1"/>
            <a:r>
              <a:rPr lang="en-US" sz="1500" dirty="0"/>
              <a:t>But pruning is trickier…</a:t>
            </a:r>
          </a:p>
          <a:p>
            <a:pPr lvl="4"/>
            <a:endParaRPr lang="en-US" sz="900" dirty="0"/>
          </a:p>
          <a:p>
            <a:r>
              <a:rPr lang="en-US" sz="1650" dirty="0"/>
              <a:t>Historic AI: </a:t>
            </a:r>
            <a:r>
              <a:rPr lang="en-US" sz="1650" dirty="0" err="1"/>
              <a:t>TDGammon</a:t>
            </a:r>
            <a:r>
              <a:rPr lang="en-US" sz="1650" dirty="0"/>
              <a:t> uses depth-2 search + very good evaluation function + reinforcement learning: </a:t>
            </a:r>
            <a:br>
              <a:rPr lang="en-US" sz="1650" dirty="0"/>
            </a:br>
            <a:r>
              <a:rPr lang="en-US" sz="1650" dirty="0"/>
              <a:t>world-champion level play</a:t>
            </a:r>
          </a:p>
          <a:p>
            <a:pPr lvl="3"/>
            <a:endParaRPr lang="en-US" sz="750" dirty="0"/>
          </a:p>
          <a:p>
            <a:r>
              <a:rPr lang="en-US" sz="1650" dirty="0"/>
              <a:t>1</a:t>
            </a:r>
            <a:r>
              <a:rPr lang="en-US" sz="1650" baseline="30000" dirty="0"/>
              <a:t>st</a:t>
            </a:r>
            <a:r>
              <a:rPr lang="en-US" sz="165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0700" y="2000250"/>
            <a:ext cx="3171825" cy="21145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000750" y="5769917"/>
            <a:ext cx="3086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atin typeface="Calibri" pitchFamily="34" charset="0"/>
              </a:rPr>
              <a:t>Image: Wikipedia</a:t>
            </a:r>
            <a:endParaRPr lang="en-US" sz="10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2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85950"/>
            <a:ext cx="3827134" cy="3771900"/>
          </a:xfrm>
        </p:spPr>
        <p:txBody>
          <a:bodyPr/>
          <a:lstStyle/>
          <a:p>
            <a:r>
              <a:rPr lang="en-US" sz="2100" dirty="0"/>
              <a:t>E.g. Backgammon</a:t>
            </a:r>
          </a:p>
          <a:p>
            <a:r>
              <a:rPr lang="en-US" sz="2100" dirty="0" err="1"/>
              <a:t>Expectiminimax</a:t>
            </a:r>
            <a:endParaRPr lang="en-US" sz="2100" dirty="0"/>
          </a:p>
          <a:p>
            <a:pPr lvl="1"/>
            <a:r>
              <a:rPr lang="en-US" sz="1800" dirty="0"/>
              <a:t>Environment is an extra “random agent” player that moves after each min/max agent</a:t>
            </a:r>
          </a:p>
          <a:p>
            <a:pPr lvl="1"/>
            <a:r>
              <a:rPr lang="en-US" sz="1800" dirty="0"/>
              <a:t>Each node computes the appropriate combination of its children</a:t>
            </a:r>
          </a:p>
          <a:p>
            <a:pPr lvl="1"/>
            <a:endParaRPr lang="en-US" sz="1650" dirty="0"/>
          </a:p>
          <a:p>
            <a:endParaRPr lang="en-US" sz="1650" dirty="0"/>
          </a:p>
        </p:txBody>
      </p:sp>
      <p:grpSp>
        <p:nvGrpSpPr>
          <p:cNvPr id="60" name="Group 59"/>
          <p:cNvGrpSpPr/>
          <p:nvPr/>
        </p:nvGrpSpPr>
        <p:grpSpPr>
          <a:xfrm>
            <a:off x="4457700" y="2057400"/>
            <a:ext cx="3143250" cy="3457575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671519" y="216407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Max nodes</a:t>
            </a:r>
            <a:endParaRPr lang="en-US" sz="1800" dirty="0"/>
          </a:p>
        </p:txBody>
      </p:sp>
      <p:sp>
        <p:nvSpPr>
          <p:cNvPr id="34" name="TextBox 33"/>
          <p:cNvSpPr txBox="1"/>
          <p:nvPr/>
        </p:nvSpPr>
        <p:spPr>
          <a:xfrm>
            <a:off x="7390464" y="324200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Chance nodes</a:t>
            </a:r>
            <a:endParaRPr 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7851193" y="4422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 nodes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989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914400" y="1847588"/>
            <a:ext cx="3657600" cy="17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3300" kern="0" dirty="0"/>
              <a:t>AIMA Chapter </a:t>
            </a:r>
            <a:r>
              <a:rPr lang="en-US" altLang="en-US" sz="3300" kern="0" dirty="0" smtClean="0"/>
              <a:t/>
            </a:r>
            <a:br>
              <a:rPr lang="en-US" altLang="en-US" sz="3300" kern="0" dirty="0" smtClean="0"/>
            </a:br>
            <a:r>
              <a:rPr lang="en-US" altLang="en-US" sz="3300" kern="0" dirty="0" smtClean="0"/>
              <a:t>16.1-16.3</a:t>
            </a:r>
            <a:endParaRPr lang="en-US" altLang="en-US" sz="3300" kern="0" dirty="0"/>
          </a:p>
        </p:txBody>
      </p:sp>
      <p:pic>
        <p:nvPicPr>
          <p:cNvPr id="4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921144"/>
            <a:ext cx="2789428" cy="36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689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91928"/>
            <a:ext cx="594360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Why should we average utilities?  Why not </a:t>
            </a:r>
            <a:r>
              <a:rPr lang="en-US" sz="1800" dirty="0" err="1"/>
              <a:t>minimax</a:t>
            </a:r>
            <a:r>
              <a:rPr lang="en-US" sz="1800" dirty="0"/>
              <a:t>?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 rational agent should chose the action that </a:t>
            </a:r>
            <a:r>
              <a:rPr lang="en-US" sz="15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r>
              <a:rPr lang="en-US" sz="1800" dirty="0"/>
              <a:t>Questions:</a:t>
            </a:r>
          </a:p>
          <a:p>
            <a:pPr lvl="1"/>
            <a:r>
              <a:rPr lang="en-US" sz="1500" dirty="0"/>
              <a:t>Where do utilities come from?</a:t>
            </a:r>
          </a:p>
          <a:p>
            <a:pPr lvl="1"/>
            <a:r>
              <a:rPr lang="en-US" sz="1500" dirty="0"/>
              <a:t>How do we know such utilities even exist?</a:t>
            </a:r>
          </a:p>
          <a:p>
            <a:pPr lvl="1"/>
            <a:r>
              <a:rPr lang="en-US" sz="1500" dirty="0"/>
              <a:t>How do we know that averaging even makes sense?</a:t>
            </a:r>
          </a:p>
          <a:p>
            <a:pPr lvl="1"/>
            <a:r>
              <a:rPr lang="en-US" sz="15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1462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943100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057400" y="2668464"/>
            <a:ext cx="4914900" cy="290148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4000500"/>
            <a:ext cx="8286750" cy="1771650"/>
          </a:xfrm>
        </p:spPr>
        <p:txBody>
          <a:bodyPr/>
          <a:lstStyle/>
          <a:p>
            <a:r>
              <a:rPr lang="en-US" sz="1800" dirty="0"/>
              <a:t>For worst-case </a:t>
            </a:r>
            <a:r>
              <a:rPr lang="en-US" sz="1800" dirty="0" err="1"/>
              <a:t>minimax</a:t>
            </a:r>
            <a:r>
              <a:rPr lang="en-US" sz="1800" dirty="0"/>
              <a:t> reasoning, terminal function scale doesn’t matter</a:t>
            </a:r>
          </a:p>
          <a:p>
            <a:pPr lvl="1"/>
            <a:r>
              <a:rPr lang="en-US" sz="1800" dirty="0"/>
              <a:t>We just want better states to have higher evaluations (get the ordering right)</a:t>
            </a:r>
          </a:p>
          <a:p>
            <a:pPr lvl="1"/>
            <a:r>
              <a:rPr lang="en-US" sz="1800" dirty="0"/>
              <a:t>We call this </a:t>
            </a:r>
            <a:r>
              <a:rPr lang="en-US" sz="18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200" dirty="0"/>
          </a:p>
          <a:p>
            <a:r>
              <a:rPr lang="en-US" sz="1800" dirty="0"/>
              <a:t>For average-case </a:t>
            </a:r>
            <a:r>
              <a:rPr lang="en-US" sz="1800" dirty="0" err="1"/>
              <a:t>expectimax</a:t>
            </a:r>
            <a:r>
              <a:rPr lang="en-US" sz="1800" dirty="0"/>
              <a:t> reasoning, we need </a:t>
            </a:r>
            <a:r>
              <a:rPr lang="en-US" sz="1800" i="1" dirty="0"/>
              <a:t>magnitudes</a:t>
            </a:r>
            <a:r>
              <a:rPr lang="en-US" sz="18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2253853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1828800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28850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025253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3525440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302895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54330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3268266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3089672" y="2225278"/>
            <a:ext cx="171450" cy="635794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2453878" y="2239567"/>
            <a:ext cx="185738" cy="6215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2686050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5" name="Right Arrow 54"/>
          <p:cNvSpPr/>
          <p:nvPr/>
        </p:nvSpPr>
        <p:spPr>
          <a:xfrm>
            <a:off x="4343400" y="3086100"/>
            <a:ext cx="457200" cy="40005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Calibri"/>
                <a:cs typeface="Calibri"/>
              </a:rPr>
              <a:t>x</a:t>
            </a:r>
            <a:r>
              <a:rPr lang="en-US" sz="1800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5568553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5143500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543550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5339953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6840140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071687" y="2628900"/>
            <a:ext cx="4900613" cy="3429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634365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85800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6582966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6404372" y="2225278"/>
            <a:ext cx="171450" cy="635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5768578" y="2239566"/>
            <a:ext cx="185738" cy="621506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6000750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0293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1"/>
            <a:ext cx="4000500" cy="339447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8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8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2757" y="2286000"/>
            <a:ext cx="1085036" cy="16002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4857750" y="2857500"/>
            <a:ext cx="800100" cy="9144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6057900" y="2457450"/>
            <a:ext cx="85725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0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3051" y="3943351"/>
            <a:ext cx="1869281" cy="1869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352" y="4165659"/>
            <a:ext cx="2061197" cy="1691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950" y="4114800"/>
            <a:ext cx="1675091" cy="1732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3943350" y="2114550"/>
            <a:ext cx="571500" cy="40005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71700" y="297180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86450" y="297180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4229100" y="2514600"/>
            <a:ext cx="188595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2400300" y="2514600"/>
            <a:ext cx="182880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2400300" y="34290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15050" y="3429000"/>
            <a:ext cx="8572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5314950" y="3429000"/>
            <a:ext cx="800100" cy="685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3143250" y="1771650"/>
            <a:ext cx="2228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228850" y="2457450"/>
            <a:ext cx="18288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Get Single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5372100" y="2457450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Get Double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5029200" y="3543300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6710730" y="3543300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Whew!</a:t>
            </a:r>
            <a:endParaRPr lang="en-US" sz="15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83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5863" y="4295745"/>
            <a:ext cx="4879502" cy="1328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1"/>
            <a:ext cx="4400550" cy="3394472"/>
          </a:xfrm>
        </p:spPr>
        <p:txBody>
          <a:bodyPr/>
          <a:lstStyle/>
          <a:p>
            <a:r>
              <a:rPr lang="en-US" sz="1800" dirty="0"/>
              <a:t>An agent must have preferences among:</a:t>
            </a:r>
          </a:p>
          <a:p>
            <a:pPr lvl="1"/>
            <a:r>
              <a:rPr lang="en-US" sz="1500" dirty="0"/>
              <a:t>Prizes: </a:t>
            </a:r>
            <a:r>
              <a:rPr lang="en-US" sz="18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1500" dirty="0"/>
              <a:t>, etc.</a:t>
            </a:r>
          </a:p>
          <a:p>
            <a:pPr lvl="1"/>
            <a:r>
              <a:rPr lang="en-US" sz="1500" dirty="0"/>
              <a:t>Lotteries: situations with uncertain prizes</a:t>
            </a:r>
          </a:p>
          <a:p>
            <a:endParaRPr lang="en-US" sz="18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r>
              <a:rPr lang="en-US" sz="1800" dirty="0"/>
              <a:t>Notation:</a:t>
            </a:r>
          </a:p>
          <a:p>
            <a:pPr lvl="1"/>
            <a:r>
              <a:rPr lang="en-US" sz="1500" dirty="0"/>
              <a:t>Preference:</a:t>
            </a:r>
          </a:p>
          <a:p>
            <a:pPr lvl="1"/>
            <a:r>
              <a:rPr lang="en-US" sz="1500" dirty="0"/>
              <a:t>Indifference:</a:t>
            </a:r>
          </a:p>
          <a:p>
            <a:endParaRPr lang="en-US" sz="18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r="85012" b="-16667"/>
          <a:stretch>
            <a:fillRect/>
          </a:stretch>
        </p:blipFill>
        <p:spPr bwMode="auto">
          <a:xfrm>
            <a:off x="2057400" y="4514850"/>
            <a:ext cx="685800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 r="77951" b="13253"/>
          <a:stretch>
            <a:fillRect/>
          </a:stretch>
        </p:blipFill>
        <p:spPr bwMode="auto">
          <a:xfrm>
            <a:off x="2057400" y="4248882"/>
            <a:ext cx="7429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28750" y="3143250"/>
            <a:ext cx="22479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258050" y="2522235"/>
            <a:ext cx="342900" cy="3429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6858000" y="2865135"/>
            <a:ext cx="5715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29500" y="2865135"/>
            <a:ext cx="6286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29400" y="3550935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cs typeface="Times New Roman" pitchFamily="18" charset="0"/>
              </a:rPr>
              <a:t>A                  B</a:t>
            </a:r>
            <a:endParaRPr lang="en-US" sz="2100" i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0850" y="2922285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cs typeface="Times New Roman" pitchFamily="18" charset="0"/>
              </a:rPr>
              <a:t>p                </a:t>
            </a:r>
            <a:r>
              <a:rPr lang="en-US" sz="1800" dirty="0">
                <a:cs typeface="Times New Roman" pitchFamily="18" charset="0"/>
              </a:rPr>
              <a:t>1</a:t>
            </a:r>
            <a:r>
              <a:rPr lang="en-US" sz="1800" i="1" dirty="0">
                <a:cs typeface="Times New Roman" pitchFamily="18" charset="0"/>
              </a:rPr>
              <a:t>-p</a:t>
            </a:r>
            <a:endParaRPr lang="en-US" sz="1800" i="1" dirty="0"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400800" y="2400300"/>
            <a:ext cx="2114550" cy="16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6800850" y="1943100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57750" y="1943100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086350" y="2400300"/>
            <a:ext cx="6286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/>
          <p:cNvSpPr txBox="1"/>
          <p:nvPr/>
        </p:nvSpPr>
        <p:spPr>
          <a:xfrm>
            <a:off x="5257800" y="2514600"/>
            <a:ext cx="34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cs typeface="Times New Roman" pitchFamily="18" charset="0"/>
              </a:rPr>
              <a:t>A</a:t>
            </a:r>
            <a:endParaRPr lang="en-US" sz="2100" i="1" dirty="0">
              <a:solidFill>
                <a:srgbClr val="C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1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1650" y="1886711"/>
            <a:ext cx="5715000" cy="36592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83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907" y="3311655"/>
            <a:ext cx="2731605" cy="24372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1"/>
            <a:ext cx="8172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For example: an agent with </a:t>
            </a:r>
            <a:r>
              <a:rPr lang="en-US" sz="1800" dirty="0">
                <a:solidFill>
                  <a:srgbClr val="C00000"/>
                </a:solidFill>
              </a:rPr>
              <a:t>intransitive preferences</a:t>
            </a:r>
            <a:r>
              <a:rPr lang="en-US" sz="18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00250" y="2514600"/>
            <a:ext cx="5143500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196130" y="2604121"/>
          <a:ext cx="2743200" cy="30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130" y="2604121"/>
                        <a:ext cx="2743200" cy="307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14550" y="256840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Axiom of Transitivity:</a:t>
            </a:r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06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8946" y="2196207"/>
            <a:ext cx="3972013" cy="27753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00100" y="2282651"/>
            <a:ext cx="4286250" cy="27432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550" y="2396951"/>
            <a:ext cx="3886200" cy="248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2544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" y="1825451"/>
            <a:ext cx="4286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The Axioms of Rationality</a:t>
            </a:r>
          </a:p>
        </p:txBody>
      </p:sp>
    </p:spTree>
    <p:extLst>
      <p:ext uri="{BB962C8B-B14F-4D97-AF65-F5344CB8AC3E}">
        <p14:creationId xmlns:p14="http://schemas.microsoft.com/office/powerpoint/2010/main" val="111314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6660" y="2142574"/>
            <a:ext cx="1824038" cy="21843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0"/>
            <a:ext cx="8515350" cy="3657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150"/>
              </a:spcBef>
              <a:buNone/>
            </a:pPr>
            <a:r>
              <a:rPr lang="en-US" sz="15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3050" y="2937271"/>
            <a:ext cx="4417219" cy="7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522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8073" y="1814512"/>
            <a:ext cx="4470326" cy="3671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Utilities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95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095" y="2151910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5924550" cy="354687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Normalized utilities</a:t>
            </a:r>
            <a:r>
              <a:rPr lang="en-US" sz="1800" dirty="0"/>
              <a:t>: u</a:t>
            </a:r>
            <a:r>
              <a:rPr lang="en-US" sz="1800" baseline="-25000" dirty="0"/>
              <a:t>+</a:t>
            </a:r>
            <a:r>
              <a:rPr lang="en-US" sz="1800" dirty="0"/>
              <a:t> = 1.0, u</a:t>
            </a:r>
            <a:r>
              <a:rPr lang="en-US" sz="1800" baseline="-25000" dirty="0"/>
              <a:t>-</a:t>
            </a:r>
            <a:r>
              <a:rPr lang="en-US" sz="1800" dirty="0"/>
              <a:t> = 0.0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 err="1">
                <a:solidFill>
                  <a:srgbClr val="CC0000"/>
                </a:solidFill>
              </a:rPr>
              <a:t>Micromorts</a:t>
            </a:r>
            <a:r>
              <a:rPr lang="en-US" sz="18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QALYs</a:t>
            </a:r>
            <a:r>
              <a:rPr lang="en-US" sz="18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r>
              <a:rPr lang="en-US" sz="1800" dirty="0"/>
              <a:t>With deterministic prizes only (no lottery choices), only </a:t>
            </a:r>
            <a:r>
              <a:rPr lang="en-US" sz="1800" dirty="0">
                <a:solidFill>
                  <a:srgbClr val="CC0000"/>
                </a:solidFill>
              </a:rPr>
              <a:t>ordinal utility</a:t>
            </a:r>
            <a:r>
              <a:rPr lang="en-US" sz="18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" y="4400550"/>
            <a:ext cx="4344591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1294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4343400" y="24003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3771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4914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3486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400050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4629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52006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39147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44862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3629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3914775" y="337185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4772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505777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4645819" y="2353151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57801" y="3038951"/>
            <a:ext cx="65722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3771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4914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48006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Idea: Uncertain outcomes controlled by chance, not an adversary!</a:t>
            </a:r>
            <a:endParaRPr lang="en-US" sz="21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952980"/>
            <a:ext cx="2171700" cy="1874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8" y="1952980"/>
            <a:ext cx="1824734" cy="162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18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28800"/>
            <a:ext cx="8534400" cy="3546873"/>
          </a:xfrm>
        </p:spPr>
        <p:txBody>
          <a:bodyPr/>
          <a:lstStyle/>
          <a:p>
            <a:r>
              <a:rPr lang="en-US" sz="1800" dirty="0"/>
              <a:t>Utilities map states to real numbers. Which numbers?</a:t>
            </a:r>
          </a:p>
          <a:p>
            <a:r>
              <a:rPr lang="en-US" sz="1800" dirty="0"/>
              <a:t>Standard approach to assessment (elicitation) of human utilities:</a:t>
            </a:r>
          </a:p>
          <a:p>
            <a:pPr lvl="1"/>
            <a:r>
              <a:rPr lang="en-US" sz="1650" dirty="0"/>
              <a:t>Compare a prize A to a </a:t>
            </a:r>
            <a:r>
              <a:rPr lang="en-US" sz="1650" dirty="0">
                <a:solidFill>
                  <a:srgbClr val="CC0000"/>
                </a:solidFill>
              </a:rPr>
              <a:t>standard lottery</a:t>
            </a:r>
            <a:r>
              <a:rPr lang="en-US" sz="1650" dirty="0"/>
              <a:t> </a:t>
            </a:r>
            <a:r>
              <a:rPr lang="en-US" sz="1650" dirty="0" err="1"/>
              <a:t>L</a:t>
            </a:r>
            <a:r>
              <a:rPr lang="en-US" sz="1650" baseline="-25000" dirty="0" err="1"/>
              <a:t>p</a:t>
            </a:r>
            <a:r>
              <a:rPr lang="en-US" sz="1650" dirty="0"/>
              <a:t> between</a:t>
            </a:r>
          </a:p>
          <a:p>
            <a:pPr lvl="2"/>
            <a:r>
              <a:rPr lang="en-US" sz="1500" dirty="0"/>
              <a:t>“best possible prize” u</a:t>
            </a:r>
            <a:r>
              <a:rPr lang="en-US" sz="1500" baseline="-25000" dirty="0"/>
              <a:t>+</a:t>
            </a:r>
            <a:r>
              <a:rPr lang="en-US" sz="1500" dirty="0"/>
              <a:t> with probability p</a:t>
            </a:r>
          </a:p>
          <a:p>
            <a:pPr lvl="2"/>
            <a:r>
              <a:rPr lang="en-US" sz="1500" dirty="0"/>
              <a:t>“worst possible catastrophe” u</a:t>
            </a:r>
            <a:r>
              <a:rPr lang="en-US" sz="1500" baseline="-25000" dirty="0"/>
              <a:t>-</a:t>
            </a:r>
            <a:r>
              <a:rPr lang="en-US" sz="1500" dirty="0"/>
              <a:t> with probability 1-p</a:t>
            </a:r>
          </a:p>
          <a:p>
            <a:pPr lvl="1"/>
            <a:r>
              <a:rPr lang="en-US" sz="1650" dirty="0"/>
              <a:t>Adjust lottery probability p until indifference: A ~ </a:t>
            </a:r>
            <a:r>
              <a:rPr lang="en-US" sz="1650" dirty="0" err="1"/>
              <a:t>L</a:t>
            </a:r>
            <a:r>
              <a:rPr lang="en-US" sz="1650" baseline="-25000" dirty="0" err="1"/>
              <a:t>p</a:t>
            </a:r>
            <a:endParaRPr lang="en-US" sz="1650" baseline="-25000" dirty="0"/>
          </a:p>
          <a:p>
            <a:pPr lvl="1"/>
            <a:r>
              <a:rPr lang="en-US" sz="165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735" y="2891790"/>
            <a:ext cx="636557" cy="605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4637" y="1904215"/>
            <a:ext cx="2103864" cy="1728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l="24887" t="41739" r="68892" b="37391"/>
          <a:stretch>
            <a:fillRect/>
          </a:stretch>
        </p:blipFill>
        <p:spPr bwMode="auto">
          <a:xfrm>
            <a:off x="2857500" y="45148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63182" y="45148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  <a:endParaRPr lang="en-US" sz="18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9100" y="5086350"/>
            <a:ext cx="21145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  <a:endParaRPr lang="en-US" sz="21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57650" y="4000500"/>
            <a:ext cx="4114800" cy="16002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57300" y="4457700"/>
            <a:ext cx="1828800" cy="62865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  <a:endPara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457950" y="5086350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  <a:endParaRPr lang="en-US" sz="21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1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2980" y="2140744"/>
            <a:ext cx="3701927" cy="21252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314450" y="4057650"/>
            <a:ext cx="2457450" cy="168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28800"/>
            <a:ext cx="6000750" cy="3714750"/>
          </a:xfrm>
        </p:spPr>
        <p:txBody>
          <a:bodyPr/>
          <a:lstStyle/>
          <a:p>
            <a:pPr>
              <a:defRPr/>
            </a:pPr>
            <a:r>
              <a:rPr lang="en-US" sz="1500" dirty="0"/>
              <a:t>Money </a:t>
            </a:r>
            <a:r>
              <a:rPr lang="en-US" sz="1500" u="sng" dirty="0"/>
              <a:t>does </a:t>
            </a:r>
            <a:r>
              <a:rPr lang="en-US" sz="1500" u="sng" dirty="0">
                <a:solidFill>
                  <a:schemeClr val="accent6"/>
                </a:solidFill>
              </a:rPr>
              <a:t>not</a:t>
            </a:r>
            <a:r>
              <a:rPr lang="en-US" sz="1500" dirty="0">
                <a:solidFill>
                  <a:srgbClr val="CC0000"/>
                </a:solidFill>
              </a:rPr>
              <a:t> </a:t>
            </a:r>
            <a:r>
              <a:rPr lang="en-US" sz="15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1500" dirty="0"/>
              <a:t>Given a lottery L = [p, $X; (1-p), $Y]</a:t>
            </a:r>
          </a:p>
          <a:p>
            <a:pPr lvl="1">
              <a:defRPr/>
            </a:pPr>
            <a:r>
              <a:rPr lang="en-US" sz="1500" dirty="0"/>
              <a:t>The </a:t>
            </a:r>
            <a:r>
              <a:rPr lang="en-US" sz="1500" dirty="0">
                <a:solidFill>
                  <a:srgbClr val="CC0000"/>
                </a:solidFill>
              </a:rPr>
              <a:t>expected monetary value </a:t>
            </a:r>
            <a:r>
              <a:rPr lang="en-US" sz="1500" dirty="0"/>
              <a:t>EMV(L) is p*X + (1-p)*Y</a:t>
            </a:r>
          </a:p>
          <a:p>
            <a:pPr lvl="1">
              <a:defRPr/>
            </a:pPr>
            <a:r>
              <a:rPr lang="en-US" sz="1500" dirty="0"/>
              <a:t>U(L) = p*U($X) + (1-p)*U($Y)</a:t>
            </a:r>
          </a:p>
          <a:p>
            <a:pPr lvl="1">
              <a:defRPr/>
            </a:pPr>
            <a:r>
              <a:rPr lang="en-US" sz="1500" dirty="0"/>
              <a:t>Typically, U(L) &lt; U( EMV(L) )</a:t>
            </a:r>
          </a:p>
          <a:p>
            <a:pPr lvl="1">
              <a:defRPr/>
            </a:pPr>
            <a:r>
              <a:rPr lang="en-US" sz="1500" dirty="0"/>
              <a:t>In this sense, people are </a:t>
            </a:r>
            <a:r>
              <a:rPr lang="en-US" sz="15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1500" dirty="0"/>
              <a:t>When deep in debt, people are </a:t>
            </a:r>
            <a:r>
              <a:rPr lang="en-US" sz="15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83243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230" y="2049662"/>
            <a:ext cx="4376442" cy="2619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4381500" cy="3695699"/>
          </a:xfrm>
        </p:spPr>
        <p:txBody>
          <a:bodyPr/>
          <a:lstStyle/>
          <a:p>
            <a:r>
              <a:rPr lang="en-US" sz="1800" dirty="0"/>
              <a:t>Consider the lottery </a:t>
            </a:r>
            <a:r>
              <a:rPr lang="en-US" sz="1800" dirty="0">
                <a:solidFill>
                  <a:srgbClr val="CC0000"/>
                </a:solidFill>
              </a:rPr>
              <a:t>[0.5, $1000;  0.5, $0]</a:t>
            </a:r>
            <a:endParaRPr lang="en-US" sz="1800" dirty="0"/>
          </a:p>
          <a:p>
            <a:pPr lvl="1"/>
            <a:r>
              <a:rPr lang="en-US" sz="1500" dirty="0"/>
              <a:t>What is its </a:t>
            </a:r>
            <a:r>
              <a:rPr lang="en-US" sz="1500" dirty="0">
                <a:solidFill>
                  <a:srgbClr val="CC0000"/>
                </a:solidFill>
              </a:rPr>
              <a:t>expected monetary value</a:t>
            </a:r>
            <a:r>
              <a:rPr lang="en-US" sz="1500" dirty="0"/>
              <a:t>?  ($500)</a:t>
            </a:r>
          </a:p>
          <a:p>
            <a:pPr lvl="1"/>
            <a:r>
              <a:rPr lang="en-US" sz="1500" dirty="0"/>
              <a:t>What is its </a:t>
            </a:r>
            <a:r>
              <a:rPr lang="en-US" sz="1500" dirty="0">
                <a:solidFill>
                  <a:srgbClr val="CC0000"/>
                </a:solidFill>
              </a:rPr>
              <a:t>certainty equivalent</a:t>
            </a:r>
            <a:r>
              <a:rPr lang="en-US" sz="1500" dirty="0"/>
              <a:t>?</a:t>
            </a:r>
          </a:p>
          <a:p>
            <a:pPr lvl="2"/>
            <a:r>
              <a:rPr lang="en-US" sz="1350" dirty="0"/>
              <a:t>Monetary value acceptable in lieu of lottery</a:t>
            </a:r>
          </a:p>
          <a:p>
            <a:pPr lvl="2"/>
            <a:r>
              <a:rPr lang="en-US" sz="1350" dirty="0"/>
              <a:t>$400 for most people</a:t>
            </a:r>
          </a:p>
          <a:p>
            <a:pPr lvl="1"/>
            <a:r>
              <a:rPr lang="en-US" sz="1500" dirty="0"/>
              <a:t>Difference of $100 is the </a:t>
            </a:r>
            <a:r>
              <a:rPr lang="en-US" sz="15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350" dirty="0"/>
              <a:t>There’s an insurance industry because people will pay to reduce their risk</a:t>
            </a:r>
          </a:p>
          <a:p>
            <a:pPr lvl="2"/>
            <a:r>
              <a:rPr lang="en-US" sz="1350" dirty="0"/>
              <a:t>If everyone were risk-neutral, no insurance needed!</a:t>
            </a:r>
          </a:p>
          <a:p>
            <a:pPr lvl="1"/>
            <a:r>
              <a:rPr lang="en-US" sz="1500" dirty="0"/>
              <a:t>It’s win-win: you’d rather have the $400 and the insurance company would rather have the lottery (their utility curve is linear and they have many lotteries)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22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297" y="2115507"/>
            <a:ext cx="2184797" cy="3010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1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9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18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9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21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21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 &gt; A </a:t>
            </a:r>
            <a:r>
              <a:rPr lang="en-US" sz="18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C &gt; D </a:t>
            </a:r>
            <a:r>
              <a:rPr lang="en-US" sz="18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18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028950" y="2370994"/>
            <a:ext cx="285750" cy="2286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3409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943100"/>
            <a:ext cx="5600700" cy="36576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15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/>
              <a:t>Values should now reflect average-case (</a:t>
            </a:r>
            <a:r>
              <a:rPr lang="en-US" sz="1650" dirty="0" err="1"/>
              <a:t>expectimax</a:t>
            </a:r>
            <a:r>
              <a:rPr lang="en-US" sz="1650" dirty="0"/>
              <a:t>) outcomes, not worst-case (</a:t>
            </a:r>
            <a:r>
              <a:rPr lang="en-US" sz="1650" dirty="0" err="1"/>
              <a:t>minimax</a:t>
            </a:r>
            <a:r>
              <a:rPr lang="en-US" sz="165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65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 err="1">
                <a:solidFill>
                  <a:srgbClr val="C00000"/>
                </a:solidFill>
              </a:rPr>
              <a:t>Expectimax</a:t>
            </a:r>
            <a:r>
              <a:rPr lang="en-US" sz="1650" dirty="0">
                <a:solidFill>
                  <a:srgbClr val="C00000"/>
                </a:solidFill>
              </a:rPr>
              <a:t> search:</a:t>
            </a:r>
            <a:r>
              <a:rPr lang="en-US" sz="165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Max nodes as in </a:t>
            </a:r>
            <a:r>
              <a:rPr lang="en-US" sz="1500" dirty="0" err="1"/>
              <a:t>minimax</a:t>
            </a:r>
            <a:r>
              <a:rPr lang="en-US" sz="15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Calculate their </a:t>
            </a:r>
            <a:r>
              <a:rPr lang="en-US" sz="1500" dirty="0">
                <a:solidFill>
                  <a:srgbClr val="CC0000"/>
                </a:solidFill>
              </a:rPr>
              <a:t>expected utilities</a:t>
            </a:r>
            <a:endParaRPr lang="en-US" sz="15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65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/>
              <a:t>Later, we’ll learn how to formalize the underlying uncertain-result problems as </a:t>
            </a:r>
            <a:r>
              <a:rPr lang="en-US" sz="165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7143750" y="22288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628650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680085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742950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800100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6715125" y="2457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7286625" y="2457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642937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6715125" y="320040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757237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785812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6572250" y="29146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7715250" y="29146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7446169" y="2135267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8001000" y="2868692"/>
            <a:ext cx="914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628650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680085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742950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800100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908863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3771900" y="3028950"/>
            <a:ext cx="1600200" cy="19431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>
          <a:xfrm>
            <a:off x="5429250" y="38290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/>
        </p:nvSpPr>
        <p:spPr>
          <a:xfrm>
            <a:off x="171450" y="3829050"/>
            <a:ext cx="3543300" cy="188595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>
          <a:xfrm>
            <a:off x="1714500" y="1943100"/>
            <a:ext cx="6134100" cy="142875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28800" y="1943100"/>
            <a:ext cx="6172200" cy="28575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900"/>
              </a:spcBef>
              <a:buNone/>
            </a:pPr>
            <a:endParaRPr lang="en-US" sz="150" dirty="0"/>
          </a:p>
          <a:p>
            <a:pPr>
              <a:lnSpc>
                <a:spcPct val="80000"/>
              </a:lnSpc>
              <a:spcBef>
                <a:spcPts val="900"/>
              </a:spcBef>
              <a:buNone/>
            </a:pPr>
            <a:r>
              <a:rPr lang="en-US" sz="18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next agent is </a:t>
            </a:r>
            <a:r>
              <a:rPr lang="en-US" sz="1800" dirty="0">
                <a:solidFill>
                  <a:srgbClr val="0070C0"/>
                </a:solidFill>
              </a:rPr>
              <a:t>MAX</a:t>
            </a:r>
            <a:r>
              <a:rPr lang="en-US" sz="1800" dirty="0"/>
              <a:t>: return </a:t>
            </a:r>
            <a:r>
              <a:rPr lang="en-US" sz="18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next agent is </a:t>
            </a:r>
            <a:r>
              <a:rPr lang="en-US" sz="1800" dirty="0">
                <a:solidFill>
                  <a:srgbClr val="00B050"/>
                </a:solidFill>
              </a:rPr>
              <a:t>EXP</a:t>
            </a:r>
            <a:r>
              <a:rPr lang="en-US" sz="1800" dirty="0"/>
              <a:t>: return </a:t>
            </a:r>
            <a:r>
              <a:rPr lang="en-US" sz="18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23768" y="39433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B050"/>
                </a:solidFill>
                <a:latin typeface="Calibri" pitchFamily="3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		p = probability(successor)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+= p *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800" kern="0" dirty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kern="0" dirty="0"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5968" y="3714750"/>
            <a:ext cx="4057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Calibri" pitchFamily="3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Calibri" pitchFamily="34" charset="0"/>
                <a:cs typeface="+mn-cs"/>
              </a:rPr>
              <a:t>def max-value(state):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max(v,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86926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4350" y="21145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8868" y="22288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B050"/>
                </a:solidFill>
                <a:latin typeface="Calibri" pitchFamily="3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		p = probability(successor)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+= p *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800" kern="0" dirty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kern="0" dirty="0"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372100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355080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5617845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6600825" y="2663190"/>
            <a:ext cx="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355080" y="2171700"/>
            <a:ext cx="491490" cy="49149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210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8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5508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24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33806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-12</a:t>
            </a:r>
            <a:endParaRPr lang="en-US" sz="18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6600825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5657850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1/2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2200" y="302895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1/3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750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1/6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0200" y="4572000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v = (1/2) (8) + (1/3) (24) + (1/6) (-12) = 10</a:t>
            </a:r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52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314450" y="2011680"/>
            <a:ext cx="6477000" cy="296037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29270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4229101" y="2011680"/>
            <a:ext cx="652463" cy="52197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076450" y="3784600"/>
            <a:ext cx="381000" cy="1187450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2268538" y="3784600"/>
            <a:ext cx="950912" cy="1187450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079625" y="2533650"/>
            <a:ext cx="2475707" cy="1250950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1508125" y="3784600"/>
            <a:ext cx="760413" cy="822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314450" y="4667250"/>
            <a:ext cx="381000" cy="3048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4399757" y="2685256"/>
            <a:ext cx="3048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115344" y="3933031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4365625" y="2533651"/>
            <a:ext cx="381000" cy="1235075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3600450" y="3781425"/>
            <a:ext cx="954088" cy="1190625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4514850" y="3886200"/>
            <a:ext cx="1543050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4542974" y="3784600"/>
            <a:ext cx="11567" cy="8445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000250" y="33718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4554538" y="3784600"/>
            <a:ext cx="763587" cy="82232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4286250" y="32956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53" y="2143983"/>
            <a:ext cx="3202985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4130278" y="2057400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3808810" y="2228850"/>
            <a:ext cx="42862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4237435" y="2228850"/>
            <a:ext cx="42981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3700462" y="2572941"/>
            <a:ext cx="215504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4560094" y="257294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3814762" y="2769394"/>
            <a:ext cx="214313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3643313" y="2769394"/>
            <a:ext cx="1714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3529012" y="3340894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3573066" y="3582591"/>
            <a:ext cx="228600" cy="881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3700462" y="257294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3943350" y="3340894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3990975" y="3574256"/>
            <a:ext cx="228600" cy="10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3986213" y="3512344"/>
            <a:ext cx="6667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4531519" y="3283744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3902869" y="3912394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471863" y="4312444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4214813" y="4312444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4874419" y="4320779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3530204" y="3525441"/>
            <a:ext cx="259556" cy="777478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863" y="3340894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29063" y="3340894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4874419" y="2680097"/>
            <a:ext cx="4269581" cy="1200150"/>
          </a:xfrm>
          <a:prstGeom prst="wedgeRoundRectCallout">
            <a:avLst>
              <a:gd name="adj1" fmla="val -62363"/>
              <a:gd name="adj2" fmla="val 2008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Calibri"/>
                <a:cs typeface="Calibri"/>
              </a:rPr>
              <a:t>Estimate of true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  <p:extLst>
      <p:ext uri="{BB962C8B-B14F-4D97-AF65-F5344CB8AC3E}">
        <p14:creationId xmlns:p14="http://schemas.microsoft.com/office/powerpoint/2010/main" val="1829579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2_bbn-upenn">
  <a:themeElements>
    <a:clrScheme name="2_bbn-upenn 6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CBCBCB"/>
      </a:accent1>
      <a:accent2>
        <a:srgbClr val="0066FF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5CE7"/>
      </a:accent6>
      <a:hlink>
        <a:srgbClr val="FF0033"/>
      </a:hlink>
      <a:folHlink>
        <a:srgbClr val="00990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lnDef>
    <a:txDef>
      <a:spPr bwMode="auto">
        <a:noFill/>
        <a:ln w="9525">
          <a:noFill/>
          <a:round/>
          <a:headEnd/>
          <a:tailEnd/>
        </a:ln>
      </a:spPr>
      <a:bodyPr lIns="81647" tIns="40824" rIns="81647" bIns="40824"/>
      <a:lstStyle>
        <a:defPPr>
          <a:tabLst>
            <a:tab pos="0" algn="l"/>
            <a:tab pos="414768" algn="l"/>
            <a:tab pos="829535" algn="l"/>
            <a:tab pos="1244304" algn="l"/>
            <a:tab pos="1659071" algn="l"/>
            <a:tab pos="2073839" algn="l"/>
            <a:tab pos="2488606" algn="l"/>
            <a:tab pos="2903374" algn="l"/>
            <a:tab pos="3318142" algn="l"/>
            <a:tab pos="3732909" algn="l"/>
            <a:tab pos="4147676" algn="l"/>
            <a:tab pos="4562445" algn="l"/>
            <a:tab pos="4977212" algn="l"/>
            <a:tab pos="5391980" algn="l"/>
            <a:tab pos="5806748" algn="l"/>
            <a:tab pos="6221516" algn="l"/>
            <a:tab pos="6636282" algn="l"/>
            <a:tab pos="7051051" algn="l"/>
            <a:tab pos="7465819" algn="l"/>
            <a:tab pos="7880586" algn="l"/>
            <a:tab pos="8295354" algn="l"/>
          </a:tabLst>
          <a:defRPr sz="2200" dirty="0">
            <a:solidFill>
              <a:srgbClr val="000000"/>
            </a:solidFill>
          </a:defRPr>
        </a:defPPr>
      </a:lstStyle>
    </a:tx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9852</TotalTime>
  <Words>3074</Words>
  <Application>Microsoft Macintosh PowerPoint</Application>
  <PresentationFormat>Letter Paper (8.5x11 in)</PresentationFormat>
  <Paragraphs>462</Paragraphs>
  <Slides>33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MS PGothic</vt:lpstr>
      <vt:lpstr>ＭＳ Ｐゴシック</vt:lpstr>
      <vt:lpstr>Symbol</vt:lpstr>
      <vt:lpstr>Times</vt:lpstr>
      <vt:lpstr>Times New Roman</vt:lpstr>
      <vt:lpstr>Wingdings</vt:lpstr>
      <vt:lpstr>Arial</vt:lpstr>
      <vt:lpstr>2_bbn-upenn</vt:lpstr>
      <vt:lpstr>Equation</vt:lpstr>
      <vt:lpstr>Expectimax</vt:lpstr>
      <vt:lpstr>Uncertain Outcomes</vt:lpstr>
      <vt:lpstr>Worst-Case vs. Average Case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Probabilities</vt:lpstr>
      <vt:lpstr>Expectations</vt:lpstr>
      <vt:lpstr>What Probabilities to Use?</vt:lpstr>
      <vt:lpstr>What are Probabilities?</vt:lpstr>
      <vt:lpstr>Quiz: Informed Probabilities</vt:lpstr>
      <vt:lpstr>Example: Backgammon</vt:lpstr>
      <vt:lpstr>Mixed Layer Types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</vt:vector>
  </TitlesOfParts>
  <Company>Harvard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Logics - I</dc:title>
  <dc:creator>ronda</dc:creator>
  <cp:lastModifiedBy>Callison-Burch, Christopher</cp:lastModifiedBy>
  <cp:revision>585</cp:revision>
  <cp:lastPrinted>2019-09-19T15:51:02Z</cp:lastPrinted>
  <dcterms:created xsi:type="dcterms:W3CDTF">2000-09-21T14:49:05Z</dcterms:created>
  <dcterms:modified xsi:type="dcterms:W3CDTF">2019-09-19T17:36:35Z</dcterms:modified>
</cp:coreProperties>
</file>